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  <p:sldMasterId id="2147483666" r:id="rId2"/>
  </p:sldMasterIdLst>
  <p:notesMasterIdLst>
    <p:notesMasterId r:id="rId24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4"/>
    <p:restoredTop sz="94679"/>
  </p:normalViewPr>
  <p:slideViewPr>
    <p:cSldViewPr snapToGrid="0">
      <p:cViewPr varScale="1">
        <p:scale>
          <a:sx n="288" d="100"/>
          <a:sy n="288" d="100"/>
        </p:scale>
        <p:origin x="9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png>
</file>

<file path=ppt/media/image19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fe057755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fe057755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fe0577551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fe0577551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fe0577551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fe0577551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fe0577551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fe0577551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fe057755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fe057755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e0577551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e0577551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c8b47194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c8b47194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c8b471943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c8b471943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c8b471943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c8b471943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c8b47194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c8b47194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c8b47194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c8b47194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fe057755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fe057755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4c8b47194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4c8b47194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e0577551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e0577551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fe0577551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fe0577551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fe0577551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fe0577551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fe0577551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fe0577551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fe0577551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fe0577551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fe0577551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fe0577551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e0577551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e0577551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fe0577551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fe0577551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 sz="3000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>
            <a:spLocks noGrp="1"/>
          </p:cNvSpPr>
          <p:nvPr>
            <p:ph type="ctrTitle"/>
          </p:nvPr>
        </p:nvSpPr>
        <p:spPr>
          <a:xfrm>
            <a:off x="685800" y="265900"/>
            <a:ext cx="7772400" cy="24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Computer Vision </a:t>
            </a:r>
            <a:endParaRPr sz="3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dirty="0"/>
              <a:t>FALL 2020</a:t>
            </a:r>
            <a:endParaRPr sz="3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Problem Set #2</a:t>
            </a:r>
            <a:endParaRPr sz="3600" dirty="0"/>
          </a:p>
        </p:txBody>
      </p:sp>
      <p:sp>
        <p:nvSpPr>
          <p:cNvPr id="86" name="Google Shape;86;p21"/>
          <p:cNvSpPr txBox="1">
            <a:spLocks noGrp="1"/>
          </p:cNvSpPr>
          <p:nvPr>
            <p:ph type="subTitle" idx="1"/>
          </p:nvPr>
        </p:nvSpPr>
        <p:spPr>
          <a:xfrm>
            <a:off x="685800" y="3042499"/>
            <a:ext cx="7772400" cy="11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Parin</a:t>
            </a:r>
            <a:r>
              <a:rPr lang="en-US" sz="1800" dirty="0"/>
              <a:t> Patel</a:t>
            </a:r>
            <a:endParaRPr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ppatel480@gatech.edu</a:t>
            </a:r>
            <a:endParaRPr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" name="Google Shape;87;p21"/>
          <p:cNvSpPr txBox="1"/>
          <p:nvPr/>
        </p:nvSpPr>
        <p:spPr>
          <a:xfrm>
            <a:off x="0" y="4944075"/>
            <a:ext cx="2567400" cy="19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999999"/>
                </a:solidFill>
              </a:rPr>
              <a:t>Computer Vision @ GT</a:t>
            </a:r>
            <a:endParaRPr sz="10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Sign Detection - Yield</a:t>
            </a:r>
            <a:endParaRPr/>
          </a:p>
        </p:txBody>
      </p:sp>
      <p:sp>
        <p:nvSpPr>
          <p:cNvPr id="158" name="Google Shape;158;p30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Coordinates: 188, 309</a:t>
            </a:r>
            <a:endParaRPr dirty="0"/>
          </a:p>
        </p:txBody>
      </p:sp>
      <p:sp>
        <p:nvSpPr>
          <p:cNvPr id="159" name="Google Shape;159;p30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ps2-2-a-5.png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415278-0CDC-6E4F-92B1-735218448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50" y="1101675"/>
            <a:ext cx="4231037" cy="317327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Multiple sign detection</a:t>
            </a:r>
            <a:endParaRPr/>
          </a:p>
        </p:txBody>
      </p:sp>
      <p:sp>
        <p:nvSpPr>
          <p:cNvPr id="166" name="Google Shape;166;p31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</p:txBody>
      </p:sp>
      <p:sp>
        <p:nvSpPr>
          <p:cNvPr id="167" name="Google Shape;167;p31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ps2-3-a-1.png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E0109A-D1BC-274A-818C-2F600F045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302843"/>
            <a:ext cx="4732315" cy="2839389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00C63C6-CCEA-8E46-B73D-BA3EB928A3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623178"/>
              </p:ext>
            </p:extLst>
          </p:nvPr>
        </p:nvGraphicFramePr>
        <p:xfrm>
          <a:off x="5309616" y="1302843"/>
          <a:ext cx="3596640" cy="1451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8320">
                  <a:extLst>
                    <a:ext uri="{9D8B030D-6E8A-4147-A177-3AD203B41FA5}">
                      <a16:colId xmlns:a16="http://schemas.microsoft.com/office/drawing/2014/main" val="2779004186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592642777"/>
                    </a:ext>
                  </a:extLst>
                </a:gridCol>
              </a:tblGrid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Coordinates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205400"/>
                  </a:ext>
                </a:extLst>
              </a:tr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(148, 548)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869528"/>
                  </a:ext>
                </a:extLst>
              </a:tr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(350, 855)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659749"/>
                  </a:ext>
                </a:extLst>
              </a:tr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(448, 150)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no_entry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09546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Multiple sign detection</a:t>
            </a:r>
            <a:endParaRPr/>
          </a:p>
        </p:txBody>
      </p:sp>
      <p:sp>
        <p:nvSpPr>
          <p:cNvPr id="174" name="Google Shape;174;p32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32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ps2-3-a-2.png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BE1A40-E99C-DE4A-9A8E-88AB1B6349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326" y="1185050"/>
            <a:ext cx="4943877" cy="2966326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47D0A39-0395-AE44-A5D9-897B04A7FF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7750568"/>
              </p:ext>
            </p:extLst>
          </p:nvPr>
        </p:nvGraphicFramePr>
        <p:xfrm>
          <a:off x="5395500" y="1185050"/>
          <a:ext cx="3291300" cy="252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650">
                  <a:extLst>
                    <a:ext uri="{9D8B030D-6E8A-4147-A177-3AD203B41FA5}">
                      <a16:colId xmlns:a16="http://schemas.microsoft.com/office/drawing/2014/main" val="2442084982"/>
                    </a:ext>
                  </a:extLst>
                </a:gridCol>
                <a:gridCol w="1645650">
                  <a:extLst>
                    <a:ext uri="{9D8B030D-6E8A-4147-A177-3AD203B41FA5}">
                      <a16:colId xmlns:a16="http://schemas.microsoft.com/office/drawing/2014/main" val="372442502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Coordinates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7879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(336, 112)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traffic_light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0931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(336, 236)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no_entry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283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(348,348)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983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(334,507)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yield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6415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(346, 651)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9416390"/>
                  </a:ext>
                </a:extLst>
              </a:tr>
              <a:tr h="208764">
                <a:tc>
                  <a:txBody>
                    <a:bodyPr/>
                    <a:lstStyle/>
                    <a:p>
                      <a:r>
                        <a:rPr lang="en-US" dirty="0"/>
                        <a:t>(350, 805)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5503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Multiple sign detection with noise</a:t>
            </a:r>
            <a:endParaRPr/>
          </a:p>
        </p:txBody>
      </p:sp>
      <p:sp>
        <p:nvSpPr>
          <p:cNvPr id="182" name="Google Shape;182;p33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3" name="Google Shape;183;p33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ps2-4-a-1.png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FA691F-4A18-0C4E-82C0-4EAAF8D7F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075" y="1249976"/>
            <a:ext cx="4758228" cy="2854937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411615B-EAA7-A843-A11E-76A0D51D6C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5970250"/>
              </p:ext>
            </p:extLst>
          </p:nvPr>
        </p:nvGraphicFramePr>
        <p:xfrm>
          <a:off x="5424406" y="1302843"/>
          <a:ext cx="3481850" cy="18147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0925">
                  <a:extLst>
                    <a:ext uri="{9D8B030D-6E8A-4147-A177-3AD203B41FA5}">
                      <a16:colId xmlns:a16="http://schemas.microsoft.com/office/drawing/2014/main" val="2779004186"/>
                    </a:ext>
                  </a:extLst>
                </a:gridCol>
                <a:gridCol w="1740925">
                  <a:extLst>
                    <a:ext uri="{9D8B030D-6E8A-4147-A177-3AD203B41FA5}">
                      <a16:colId xmlns:a16="http://schemas.microsoft.com/office/drawing/2014/main" val="3592642777"/>
                    </a:ext>
                  </a:extLst>
                </a:gridCol>
              </a:tblGrid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Coordinates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205400"/>
                  </a:ext>
                </a:extLst>
              </a:tr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(333,157)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yield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1869528"/>
                  </a:ext>
                </a:extLst>
              </a:tr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(448,408)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659749"/>
                  </a:ext>
                </a:extLst>
              </a:tr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(244, 644)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no_entry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4095464"/>
                  </a:ext>
                </a:extLst>
              </a:tr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(158, 872)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traffic_light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90113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Multiple sign detection with noise</a:t>
            </a:r>
            <a:endParaRPr/>
          </a:p>
        </p:txBody>
      </p:sp>
      <p:sp>
        <p:nvSpPr>
          <p:cNvPr id="190" name="Google Shape;190;p34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34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ps2-4-a-2.png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C00434C-3520-984D-8255-0B758DCAE5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075" y="1201022"/>
            <a:ext cx="4569093" cy="2741456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2022DDB-7B91-4C44-84F5-2E9325BEE6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9642004"/>
              </p:ext>
            </p:extLst>
          </p:nvPr>
        </p:nvGraphicFramePr>
        <p:xfrm>
          <a:off x="5315625" y="1201022"/>
          <a:ext cx="3291300" cy="2529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650">
                  <a:extLst>
                    <a:ext uri="{9D8B030D-6E8A-4147-A177-3AD203B41FA5}">
                      <a16:colId xmlns:a16="http://schemas.microsoft.com/office/drawing/2014/main" val="3238963800"/>
                    </a:ext>
                  </a:extLst>
                </a:gridCol>
                <a:gridCol w="1645650">
                  <a:extLst>
                    <a:ext uri="{9D8B030D-6E8A-4147-A177-3AD203B41FA5}">
                      <a16:colId xmlns:a16="http://schemas.microsoft.com/office/drawing/2014/main" val="13790253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Coordinates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2048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(358, 468)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traffic_light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362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(444,346)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no_entry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5523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(198, 649)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1247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(334, 157)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yield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8656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(196, 249)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4942656"/>
                  </a:ext>
                </a:extLst>
              </a:tr>
              <a:tr h="208764">
                <a:tc>
                  <a:txBody>
                    <a:bodyPr/>
                    <a:lstStyle/>
                    <a:p>
                      <a:r>
                        <a:rPr lang="en-US" dirty="0"/>
                        <a:t>(343, 803)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warning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316135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 problem - A</a:t>
            </a:r>
            <a:endParaRPr/>
          </a:p>
        </p:txBody>
      </p:sp>
      <p:sp>
        <p:nvSpPr>
          <p:cNvPr id="198" name="Google Shape;198;p35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ps2-5-a-1</a:t>
            </a:r>
            <a:endParaRPr/>
          </a:p>
        </p:txBody>
      </p:sp>
      <p:sp>
        <p:nvSpPr>
          <p:cNvPr id="199" name="Google Shape;199;p35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Coordinates: (184, 462)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Name: </a:t>
            </a:r>
            <a:r>
              <a:rPr lang="en-GB" dirty="0" err="1"/>
              <a:t>no_entry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3BACFF-F399-654A-866F-08CF3D6752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075" y="1195957"/>
            <a:ext cx="4648039" cy="309869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 problem - A</a:t>
            </a:r>
            <a:endParaRPr/>
          </a:p>
        </p:txBody>
      </p:sp>
      <p:sp>
        <p:nvSpPr>
          <p:cNvPr id="206" name="Google Shape;206;p36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ps2-5-a-2</a:t>
            </a:r>
            <a:endParaRPr/>
          </a:p>
        </p:txBody>
      </p:sp>
      <p:sp>
        <p:nvSpPr>
          <p:cNvPr id="207" name="Google Shape;207;p36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Coordinates: (94, 342)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Name: yield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CEC6B5C-D0B8-3147-A719-FE83C7C47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70" y="1067599"/>
            <a:ext cx="2255004" cy="300830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 problem - A</a:t>
            </a:r>
            <a:endParaRPr/>
          </a:p>
        </p:txBody>
      </p:sp>
      <p:sp>
        <p:nvSpPr>
          <p:cNvPr id="214" name="Google Shape;214;p37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ps2-5-a-3</a:t>
            </a:r>
            <a:endParaRPr/>
          </a:p>
        </p:txBody>
      </p:sp>
      <p:sp>
        <p:nvSpPr>
          <p:cNvPr id="215" name="Google Shape;215;p37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Coordinates: (237, 653)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Name: Construction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E3FE60-1153-7D44-87A6-60E153DDF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50" y="1228239"/>
            <a:ext cx="4532193" cy="255334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 problem - B</a:t>
            </a:r>
            <a:endParaRPr/>
          </a:p>
        </p:txBody>
      </p:sp>
      <p:sp>
        <p:nvSpPr>
          <p:cNvPr id="222" name="Google Shape;222;p38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ps2-5-b-1</a:t>
            </a:r>
            <a:endParaRPr/>
          </a:p>
        </p:txBody>
      </p:sp>
      <p:sp>
        <p:nvSpPr>
          <p:cNvPr id="223" name="Google Shape;223;p38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CB7371-854A-2E4A-9F84-5A1EB9AF60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876" y="1204614"/>
            <a:ext cx="4450382" cy="2966921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C052A3-3DAF-6A4B-A389-0E95904ED8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9557574"/>
              </p:ext>
            </p:extLst>
          </p:nvPr>
        </p:nvGraphicFramePr>
        <p:xfrm>
          <a:off x="5292671" y="1204614"/>
          <a:ext cx="3474204" cy="11805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7102">
                  <a:extLst>
                    <a:ext uri="{9D8B030D-6E8A-4147-A177-3AD203B41FA5}">
                      <a16:colId xmlns:a16="http://schemas.microsoft.com/office/drawing/2014/main" val="2882457258"/>
                    </a:ext>
                  </a:extLst>
                </a:gridCol>
                <a:gridCol w="1737102">
                  <a:extLst>
                    <a:ext uri="{9D8B030D-6E8A-4147-A177-3AD203B41FA5}">
                      <a16:colId xmlns:a16="http://schemas.microsoft.com/office/drawing/2014/main" val="3430278503"/>
                    </a:ext>
                  </a:extLst>
                </a:gridCol>
              </a:tblGrid>
              <a:tr h="393521">
                <a:tc>
                  <a:txBody>
                    <a:bodyPr/>
                    <a:lstStyle/>
                    <a:p>
                      <a:r>
                        <a:rPr lang="en-US" dirty="0"/>
                        <a:t>Coordinates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319324"/>
                  </a:ext>
                </a:extLst>
              </a:tr>
              <a:tr h="393521">
                <a:tc>
                  <a:txBody>
                    <a:bodyPr/>
                    <a:lstStyle/>
                    <a:p>
                      <a:r>
                        <a:rPr lang="en-US" dirty="0"/>
                        <a:t>(137,111)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yield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8875985"/>
                  </a:ext>
                </a:extLst>
              </a:tr>
              <a:tr h="393521">
                <a:tc>
                  <a:txBody>
                    <a:bodyPr/>
                    <a:lstStyle/>
                    <a:p>
                      <a:r>
                        <a:rPr lang="en-US" dirty="0"/>
                        <a:t>(184, 462)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no_entry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11387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Challenge problem - B</a:t>
            </a:r>
            <a:endParaRPr dirty="0"/>
          </a:p>
        </p:txBody>
      </p:sp>
      <p:sp>
        <p:nvSpPr>
          <p:cNvPr id="230" name="Google Shape;230;p39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ps2-5-b-2</a:t>
            </a:r>
            <a:endParaRPr/>
          </a:p>
        </p:txBody>
      </p:sp>
      <p:sp>
        <p:nvSpPr>
          <p:cNvPr id="231" name="Google Shape;231;p39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BB86E-7BE2-2249-AADE-C664D3A14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50" y="1387978"/>
            <a:ext cx="4202389" cy="2367543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7D9E2D2-9E55-904D-A639-8E72F614AA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588441"/>
              </p:ext>
            </p:extLst>
          </p:nvPr>
        </p:nvGraphicFramePr>
        <p:xfrm>
          <a:off x="5127798" y="1387978"/>
          <a:ext cx="3474204" cy="11805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7102">
                  <a:extLst>
                    <a:ext uri="{9D8B030D-6E8A-4147-A177-3AD203B41FA5}">
                      <a16:colId xmlns:a16="http://schemas.microsoft.com/office/drawing/2014/main" val="2436742229"/>
                    </a:ext>
                  </a:extLst>
                </a:gridCol>
                <a:gridCol w="1737102">
                  <a:extLst>
                    <a:ext uri="{9D8B030D-6E8A-4147-A177-3AD203B41FA5}">
                      <a16:colId xmlns:a16="http://schemas.microsoft.com/office/drawing/2014/main" val="1397581900"/>
                    </a:ext>
                  </a:extLst>
                </a:gridCol>
              </a:tblGrid>
              <a:tr h="393521">
                <a:tc>
                  <a:txBody>
                    <a:bodyPr/>
                    <a:lstStyle/>
                    <a:p>
                      <a:r>
                        <a:rPr lang="en-US" dirty="0"/>
                        <a:t>Coordinates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7139216"/>
                  </a:ext>
                </a:extLst>
              </a:tr>
              <a:tr h="393521">
                <a:tc>
                  <a:txBody>
                    <a:bodyPr/>
                    <a:lstStyle/>
                    <a:p>
                      <a:r>
                        <a:rPr lang="en-US" dirty="0"/>
                        <a:t>(238,202)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yield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918034"/>
                  </a:ext>
                </a:extLst>
              </a:tr>
              <a:tr h="393521">
                <a:tc>
                  <a:txBody>
                    <a:bodyPr/>
                    <a:lstStyle/>
                    <a:p>
                      <a:r>
                        <a:rPr lang="en-US" dirty="0"/>
                        <a:t>(237,653)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663029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 Detection</a:t>
            </a:r>
            <a:endParaRPr/>
          </a:p>
        </p:txBody>
      </p:sp>
      <p:sp>
        <p:nvSpPr>
          <p:cNvPr id="94" name="Google Shape;94;p22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 and State: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Coordinates: (120, 136)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State: green</a:t>
            </a:r>
            <a:endParaRPr dirty="0"/>
          </a:p>
        </p:txBody>
      </p:sp>
      <p:sp>
        <p:nvSpPr>
          <p:cNvPr id="95" name="Google Shape;95;p22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ps2-1-a-1.png</a:t>
            </a: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EAD0ED-77A1-A84D-8ACF-ED49EA635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334075"/>
            <a:ext cx="4641281" cy="247535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 problem - B</a:t>
            </a:r>
            <a:endParaRPr/>
          </a:p>
        </p:txBody>
      </p:sp>
      <p:sp>
        <p:nvSpPr>
          <p:cNvPr id="238" name="Google Shape;238;p40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ps2-5-b-3</a:t>
            </a:r>
            <a:endParaRPr/>
          </a:p>
        </p:txBody>
      </p:sp>
      <p:sp>
        <p:nvSpPr>
          <p:cNvPr id="239" name="Google Shape;239;p40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9FECBC-7C2B-E145-9C3B-F56BA4810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050" y="1121126"/>
            <a:ext cx="4759200" cy="3172800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7E1BA11-0297-8E4F-ADAA-E13D9C8FC9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5867376"/>
              </p:ext>
            </p:extLst>
          </p:nvPr>
        </p:nvGraphicFramePr>
        <p:xfrm>
          <a:off x="5393410" y="1121126"/>
          <a:ext cx="3596640" cy="1451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8320">
                  <a:extLst>
                    <a:ext uri="{9D8B030D-6E8A-4147-A177-3AD203B41FA5}">
                      <a16:colId xmlns:a16="http://schemas.microsoft.com/office/drawing/2014/main" val="753524855"/>
                    </a:ext>
                  </a:extLst>
                </a:gridCol>
                <a:gridCol w="1798320">
                  <a:extLst>
                    <a:ext uri="{9D8B030D-6E8A-4147-A177-3AD203B41FA5}">
                      <a16:colId xmlns:a16="http://schemas.microsoft.com/office/drawing/2014/main" val="3083204627"/>
                    </a:ext>
                  </a:extLst>
                </a:gridCol>
              </a:tblGrid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Coordinates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288201"/>
                  </a:ext>
                </a:extLst>
              </a:tr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(116, 161)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yield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449177"/>
                  </a:ext>
                </a:extLst>
              </a:tr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(292, 162)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no_entry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0570557"/>
                  </a:ext>
                </a:extLst>
              </a:tr>
              <a:tr h="362949">
                <a:tc>
                  <a:txBody>
                    <a:bodyPr/>
                    <a:lstStyle/>
                    <a:p>
                      <a:r>
                        <a:rPr lang="en-US" dirty="0"/>
                        <a:t>(195, 460)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construction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745703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 problem - Text</a:t>
            </a:r>
            <a:endParaRPr/>
          </a:p>
        </p:txBody>
      </p:sp>
      <p:sp>
        <p:nvSpPr>
          <p:cNvPr id="245" name="Google Shape;245;p4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400" b="1" dirty="0">
                <a:solidFill>
                  <a:schemeClr val="dk1"/>
                </a:solidFill>
              </a:rPr>
              <a:t>Describe what you had to do to adapt your code for this task. How does the difference between simulated and real-world images affect your method? </a:t>
            </a:r>
            <a:r>
              <a:rPr lang="en-GB" sz="1400" b="1" dirty="0"/>
              <a:t>If you used other functions/methods, explain why that was better (or why your previous implementation did not work)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GB" sz="1400" b="1" dirty="0"/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GB" sz="1200" dirty="0"/>
              <a:t>As for simulated vs real world images difference go, I had to increase threshold for some of the distances due to the distortions even after I blurred and denoised the images. 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GB" sz="1200" dirty="0"/>
              <a:t>Some images in real world, looks like they have proper lines and edges defined, but when passed through edge detection, it started giving broken edges, which affected polygon detection a lot. 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GB" sz="1200" dirty="0"/>
              <a:t>A lot of extra lines were coming up in some of the real world images and that is why I had to add extra masks to get just the signs from their </a:t>
            </a:r>
            <a:r>
              <a:rPr lang="en-GB" sz="1200" dirty="0" err="1"/>
              <a:t>colors</a:t>
            </a:r>
            <a:r>
              <a:rPr lang="en-GB" sz="1200" dirty="0"/>
              <a:t> and then detect the </a:t>
            </a:r>
            <a:r>
              <a:rPr lang="en-GB" sz="1200" dirty="0" err="1"/>
              <a:t>centers</a:t>
            </a:r>
            <a:r>
              <a:rPr lang="en-GB" sz="1200" dirty="0"/>
              <a:t>. Whereas in simulated images, I was first detecting </a:t>
            </a:r>
            <a:r>
              <a:rPr lang="en-GB" sz="1200" dirty="0" err="1"/>
              <a:t>centers</a:t>
            </a:r>
            <a:r>
              <a:rPr lang="en-GB" sz="1200" dirty="0"/>
              <a:t> and then checking the </a:t>
            </a:r>
            <a:r>
              <a:rPr lang="en-GB" sz="1200" dirty="0" err="1"/>
              <a:t>colors</a:t>
            </a:r>
            <a:r>
              <a:rPr lang="en-GB" sz="1200" dirty="0"/>
              <a:t>.</a:t>
            </a:r>
          </a:p>
          <a:p>
            <a:pPr marL="285750" indent="-285750">
              <a:buSzPct val="100000"/>
              <a:buFont typeface="Arial" panose="020B0604020202020204" pitchFamily="34" charset="0"/>
              <a:buChar char="•"/>
            </a:pPr>
            <a:r>
              <a:rPr lang="en-GB" sz="1200" dirty="0"/>
              <a:t>Major changes I had to make and thus different functions:</a:t>
            </a:r>
          </a:p>
          <a:p>
            <a:pPr marL="742950" lvl="1" indent="-285750">
              <a:buSzPct val="100000"/>
              <a:buFont typeface="Arial" panose="020B0604020202020204" pitchFamily="34" charset="0"/>
              <a:buChar char="•"/>
            </a:pPr>
            <a:r>
              <a:rPr lang="en-GB" sz="1200" dirty="0"/>
              <a:t>Change threshold for proximal points of yield signs</a:t>
            </a:r>
          </a:p>
          <a:p>
            <a:pPr marL="742950" lvl="1" indent="-285750">
              <a:buSzPct val="100000"/>
              <a:buFont typeface="Arial" panose="020B0604020202020204" pitchFamily="34" charset="0"/>
              <a:buChar char="•"/>
            </a:pPr>
            <a:r>
              <a:rPr lang="en-GB" sz="1200" dirty="0" err="1"/>
              <a:t>HoughLinesP</a:t>
            </a:r>
            <a:r>
              <a:rPr lang="en-GB" sz="1200" dirty="0"/>
              <a:t> was detecting very small lines and thus I used </a:t>
            </a:r>
            <a:r>
              <a:rPr lang="en-GB" sz="1200" dirty="0" err="1"/>
              <a:t>HoughLines</a:t>
            </a:r>
            <a:r>
              <a:rPr lang="en-GB" sz="1200" dirty="0"/>
              <a:t> for construction and warning signs</a:t>
            </a:r>
          </a:p>
          <a:p>
            <a:pPr marL="742950" lvl="1" indent="-285750">
              <a:buSzPct val="100000"/>
              <a:buFont typeface="Arial" panose="020B0604020202020204" pitchFamily="34" charset="0"/>
              <a:buChar char="•"/>
            </a:pPr>
            <a:r>
              <a:rPr lang="en-GB" sz="1200" dirty="0"/>
              <a:t>As I was already checking for the </a:t>
            </a:r>
            <a:r>
              <a:rPr lang="en-GB" sz="1200" dirty="0" err="1"/>
              <a:t>colors</a:t>
            </a:r>
            <a:r>
              <a:rPr lang="en-GB" sz="1200" dirty="0"/>
              <a:t> in the beginning, it was easier to detect </a:t>
            </a:r>
            <a:r>
              <a:rPr lang="en-GB" sz="1200" dirty="0" err="1"/>
              <a:t>no_entry</a:t>
            </a:r>
            <a:r>
              <a:rPr lang="en-GB" sz="1200" dirty="0"/>
              <a:t> through checking for circles after applying the mask.</a:t>
            </a:r>
          </a:p>
          <a:p>
            <a:pPr marL="742950" lvl="1" indent="-285750">
              <a:buSzPct val="100000"/>
              <a:buFont typeface="Arial" panose="020B0604020202020204" pitchFamily="34" charset="0"/>
              <a:buChar char="•"/>
            </a:pPr>
            <a:endParaRPr sz="8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 Detection</a:t>
            </a:r>
            <a:endParaRPr/>
          </a:p>
        </p:txBody>
      </p:sp>
      <p:sp>
        <p:nvSpPr>
          <p:cNvPr id="102" name="Google Shape;102;p23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 and State: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Coordinates: 250, 438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State: green</a:t>
            </a:r>
            <a:endParaRPr dirty="0"/>
          </a:p>
        </p:txBody>
      </p:sp>
      <p:sp>
        <p:nvSpPr>
          <p:cNvPr id="103" name="Google Shape;103;p23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ps2-1-a-2.png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12CFB2-B2DE-534D-A1B1-6A6AFCB66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442" y="1063378"/>
            <a:ext cx="4230400" cy="3172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 Detection</a:t>
            </a:r>
            <a:endParaRPr/>
          </a:p>
        </p:txBody>
      </p:sp>
      <p:sp>
        <p:nvSpPr>
          <p:cNvPr id="110" name="Google Shape;110;p24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 and State: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Coordinates: 380, 130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State: yellow</a:t>
            </a:r>
            <a:endParaRPr dirty="0"/>
          </a:p>
        </p:txBody>
      </p:sp>
      <p:sp>
        <p:nvSpPr>
          <p:cNvPr id="111" name="Google Shape;111;p24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ps2-1-a-3.png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437AE0-F4D6-9F45-A25D-63998EA3F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501" y="1145616"/>
            <a:ext cx="4113222" cy="308491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Light Detection</a:t>
            </a:r>
            <a:endParaRPr/>
          </a:p>
        </p:txBody>
      </p:sp>
      <p:sp>
        <p:nvSpPr>
          <p:cNvPr id="118" name="Google Shape;118;p25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 and State: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Coordinates: 480, 630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State: red</a:t>
            </a:r>
            <a:endParaRPr dirty="0"/>
          </a:p>
        </p:txBody>
      </p:sp>
      <p:sp>
        <p:nvSpPr>
          <p:cNvPr id="119" name="Google Shape;119;p25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ps2-1-a-4.png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644607-D3A9-7545-BD1C-41C9AED0D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50" y="1052598"/>
            <a:ext cx="4413142" cy="33098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Sign Detection - Do Not Enter</a:t>
            </a:r>
            <a:endParaRPr/>
          </a:p>
        </p:txBody>
      </p:sp>
      <p:sp>
        <p:nvSpPr>
          <p:cNvPr id="126" name="Google Shape;126;p26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Coordinates: 346, 246</a:t>
            </a:r>
            <a:endParaRPr dirty="0"/>
          </a:p>
        </p:txBody>
      </p:sp>
      <p:sp>
        <p:nvSpPr>
          <p:cNvPr id="127" name="Google Shape;127;p26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ps2-2-a-1.png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3EA665-654B-C345-8572-690BC61F2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114" y="1135490"/>
            <a:ext cx="4192096" cy="314407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Sign Detection - Stop</a:t>
            </a:r>
            <a:endParaRPr/>
          </a:p>
        </p:txBody>
      </p:sp>
      <p:sp>
        <p:nvSpPr>
          <p:cNvPr id="134" name="Google Shape;134;p27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Coordinates: 248, 547</a:t>
            </a:r>
            <a:endParaRPr dirty="0"/>
          </a:p>
        </p:txBody>
      </p:sp>
      <p:sp>
        <p:nvSpPr>
          <p:cNvPr id="135" name="Google Shape;135;p27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ps2-2-a-2.png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B7782E-BDCA-2B4D-83C9-95DEE8F20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16" y="1181581"/>
            <a:ext cx="4005714" cy="30042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Sign Detection - Construction</a:t>
            </a:r>
            <a:endParaRPr/>
          </a:p>
        </p:txBody>
      </p:sp>
      <p:sp>
        <p:nvSpPr>
          <p:cNvPr id="142" name="Google Shape;142;p28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Coordinates: 396, 254</a:t>
            </a:r>
            <a:endParaRPr dirty="0"/>
          </a:p>
        </p:txBody>
      </p:sp>
      <p:sp>
        <p:nvSpPr>
          <p:cNvPr id="143" name="Google Shape;143;p28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ps2-2-a-3.png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992570-6A8D-6C4D-975C-89556907C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129" y="1187365"/>
            <a:ext cx="4295011" cy="322125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Traffic Sign Detection - Warning</a:t>
            </a:r>
            <a:endParaRPr/>
          </a:p>
        </p:txBody>
      </p:sp>
      <p:sp>
        <p:nvSpPr>
          <p:cNvPr id="150" name="Google Shape;150;p29"/>
          <p:cNvSpPr txBox="1"/>
          <p:nvPr/>
        </p:nvSpPr>
        <p:spPr>
          <a:xfrm>
            <a:off x="5219250" y="1101675"/>
            <a:ext cx="3291300" cy="3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Coordinates: 346, 751</a:t>
            </a:r>
            <a:endParaRPr dirty="0"/>
          </a:p>
        </p:txBody>
      </p:sp>
      <p:sp>
        <p:nvSpPr>
          <p:cNvPr id="151" name="Google Shape;151;p29"/>
          <p:cNvSpPr txBox="1"/>
          <p:nvPr/>
        </p:nvSpPr>
        <p:spPr>
          <a:xfrm>
            <a:off x="537075" y="4351675"/>
            <a:ext cx="38835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GB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ps2-2-a-4.png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4056E5-CC98-B94B-9E0A-85CEE709C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50" y="1101675"/>
            <a:ext cx="4070286" cy="305271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ight 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1038</TotalTime>
  <Words>683</Words>
  <Application>Microsoft Macintosh PowerPoint</Application>
  <PresentationFormat>On-screen Show (16:9)</PresentationFormat>
  <Paragraphs>143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Simple Light</vt:lpstr>
      <vt:lpstr>Light Gradient</vt:lpstr>
      <vt:lpstr>Computer Vision  FALL 2020 Problem Set #2</vt:lpstr>
      <vt:lpstr>Traffic Light Detection</vt:lpstr>
      <vt:lpstr>Traffic Light Detection</vt:lpstr>
      <vt:lpstr>Traffic Light Detection</vt:lpstr>
      <vt:lpstr>Traffic Light Detection</vt:lpstr>
      <vt:lpstr>Traffic Sign Detection - Do Not Enter</vt:lpstr>
      <vt:lpstr>Traffic Sign Detection - Stop</vt:lpstr>
      <vt:lpstr>Traffic Sign Detection - Construction</vt:lpstr>
      <vt:lpstr>Traffic Sign Detection - Warning</vt:lpstr>
      <vt:lpstr>Traffic Sign Detection - Yield</vt:lpstr>
      <vt:lpstr>Multiple sign detection</vt:lpstr>
      <vt:lpstr>Multiple sign detection</vt:lpstr>
      <vt:lpstr>Multiple sign detection with noise</vt:lpstr>
      <vt:lpstr>Multiple sign detection with noise</vt:lpstr>
      <vt:lpstr>Challenge problem - A</vt:lpstr>
      <vt:lpstr>Challenge problem - A</vt:lpstr>
      <vt:lpstr>Challenge problem - A</vt:lpstr>
      <vt:lpstr>Challenge problem - B</vt:lpstr>
      <vt:lpstr>Challenge problem - B</vt:lpstr>
      <vt:lpstr>Challenge problem - B</vt:lpstr>
      <vt:lpstr>Challenge problem - Text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38</cp:revision>
  <dcterms:modified xsi:type="dcterms:W3CDTF">2020-09-06T07:01:34Z</dcterms:modified>
</cp:coreProperties>
</file>